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2" y="-43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745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966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706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411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63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468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32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676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809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177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66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8C1C3-E353-4533-9E5D-F30C094FD4C1}" type="datetimeFigureOut">
              <a:rPr lang="en-IN" smtClean="0"/>
              <a:t>29-07-2021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750FE-5CA0-4B47-A9A8-9B4664C893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26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f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MODULE-II</a:t>
            </a:r>
            <a:b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SOCIAL AND POLITICAL CONSCIOUSNESS IN INDIA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*    Individual movements to bring changes in socio-religious practices 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Indian Renaissance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 19</a:t>
            </a:r>
            <a:r>
              <a:rPr lang="en-US" sz="2000" baseline="30000" dirty="0" smtClean="0">
                <a:solidFill>
                  <a:srgbClr val="C00000"/>
                </a:solidFill>
              </a:rPr>
              <a:t>th</a:t>
            </a:r>
            <a:r>
              <a:rPr lang="en-US" sz="2000" dirty="0" smtClean="0">
                <a:solidFill>
                  <a:srgbClr val="C00000"/>
                </a:solidFill>
              </a:rPr>
              <a:t> Century revival    </a:t>
            </a:r>
          </a:p>
          <a:p>
            <a:pPr marL="0" indent="0">
              <a:buNone/>
            </a:pPr>
            <a:r>
              <a:rPr lang="en-US" sz="2000" b="1" u="sng" dirty="0" smtClean="0">
                <a:solidFill>
                  <a:srgbClr val="C00000"/>
                </a:solidFill>
              </a:rPr>
              <a:t>Social Problems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00000"/>
                </a:solidFill>
              </a:rPr>
              <a:t>Women’s status in society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00000"/>
                </a:solidFill>
              </a:rPr>
              <a:t>Sati, Female infanticide, child marriage, widow remarriage prohibition </a:t>
            </a:r>
          </a:p>
          <a:p>
            <a:pPr>
              <a:buFont typeface="Wingdings"/>
              <a:buChar char="Ø"/>
            </a:pPr>
            <a:r>
              <a:rPr lang="en-US" sz="2000" dirty="0" err="1" smtClean="0">
                <a:solidFill>
                  <a:srgbClr val="C00000"/>
                </a:solidFill>
              </a:rPr>
              <a:t>Casteism</a:t>
            </a:r>
            <a:r>
              <a:rPr lang="en-US" sz="2000" dirty="0" smtClean="0">
                <a:solidFill>
                  <a:srgbClr val="C00000"/>
                </a:solidFill>
              </a:rPr>
              <a:t>, Untouchability, Education </a:t>
            </a:r>
          </a:p>
          <a:p>
            <a:pPr marL="0" indent="0">
              <a:buNone/>
            </a:pPr>
            <a:r>
              <a:rPr lang="en-US" sz="2000" b="1" u="sng" dirty="0" smtClean="0">
                <a:solidFill>
                  <a:srgbClr val="C00000"/>
                </a:solidFill>
              </a:rPr>
              <a:t>Religious Problems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00000"/>
                </a:solidFill>
              </a:rPr>
              <a:t>Idol worship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00000"/>
                </a:solidFill>
              </a:rPr>
              <a:t>Polytheism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00000"/>
                </a:solidFill>
              </a:rPr>
              <a:t>Religious superstitions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00000"/>
                </a:solidFill>
              </a:rPr>
              <a:t>Exploitation by priests</a:t>
            </a:r>
          </a:p>
          <a:p>
            <a:pPr marL="0" indent="0">
              <a:buNone/>
            </a:pP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83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362200"/>
            <a:ext cx="4724400" cy="2597006"/>
          </a:xfrm>
        </p:spPr>
      </p:pic>
      <p:sp>
        <p:nvSpPr>
          <p:cNvPr id="5" name="TextBox 4"/>
          <p:cNvSpPr txBox="1"/>
          <p:nvPr/>
        </p:nvSpPr>
        <p:spPr>
          <a:xfrm>
            <a:off x="2667000" y="1828800"/>
            <a:ext cx="369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Mrs Annie Besant and Colonel </a:t>
            </a:r>
            <a:r>
              <a:rPr lang="en-IN" b="1" dirty="0" err="1" smtClean="0">
                <a:solidFill>
                  <a:srgbClr val="FF0000"/>
                </a:solidFill>
              </a:rPr>
              <a:t>Olcott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94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CC00CC"/>
                </a:solidFill>
              </a:rPr>
              <a:t>F). Aligarh Movement (Sir </a:t>
            </a:r>
            <a:r>
              <a:rPr lang="en-US" sz="2000" b="1" dirty="0" err="1" smtClean="0">
                <a:solidFill>
                  <a:srgbClr val="CC00CC"/>
                </a:solidFill>
              </a:rPr>
              <a:t>Sayyid</a:t>
            </a:r>
            <a:r>
              <a:rPr lang="en-US" sz="2000" b="1" dirty="0" smtClean="0">
                <a:solidFill>
                  <a:srgbClr val="CC00CC"/>
                </a:solidFill>
              </a:rPr>
              <a:t> Ahmed Khan)</a:t>
            </a:r>
            <a:endParaRPr lang="en-US" sz="2000" b="1" dirty="0">
              <a:solidFill>
                <a:srgbClr val="CC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C00CC"/>
                </a:solidFill>
              </a:rPr>
              <a:t>To </a:t>
            </a:r>
            <a:r>
              <a:rPr lang="en-US" sz="2000" dirty="0" err="1" smtClean="0">
                <a:solidFill>
                  <a:srgbClr val="CC00CC"/>
                </a:solidFill>
              </a:rPr>
              <a:t>modernise</a:t>
            </a:r>
            <a:r>
              <a:rPr lang="en-US" sz="2000" dirty="0" smtClean="0">
                <a:solidFill>
                  <a:srgbClr val="CC00CC"/>
                </a:solidFill>
              </a:rPr>
              <a:t> Indian Muslims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C00CC"/>
                </a:solidFill>
              </a:rPr>
              <a:t>To make better relations between Muslims and English Government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C00CC"/>
                </a:solidFill>
              </a:rPr>
              <a:t>Antagonistic to national movement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C00CC"/>
                </a:solidFill>
              </a:rPr>
              <a:t>Pro-British movement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C00CC"/>
                </a:solidFill>
              </a:rPr>
              <a:t>1875 – Mohammedan </a:t>
            </a:r>
            <a:r>
              <a:rPr lang="en-US" sz="2000" dirty="0">
                <a:solidFill>
                  <a:srgbClr val="CC00CC"/>
                </a:solidFill>
              </a:rPr>
              <a:t>A</a:t>
            </a:r>
            <a:r>
              <a:rPr lang="en-US" sz="2000" dirty="0" smtClean="0">
                <a:solidFill>
                  <a:srgbClr val="CC00CC"/>
                </a:solidFill>
              </a:rPr>
              <a:t>nglo  Oriental College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C00CC"/>
                </a:solidFill>
              </a:rPr>
              <a:t>1893 – Founded Mohammedan Anglo Oriental </a:t>
            </a:r>
            <a:r>
              <a:rPr lang="en-US" sz="2000" dirty="0" err="1" smtClean="0">
                <a:solidFill>
                  <a:srgbClr val="CC00CC"/>
                </a:solidFill>
              </a:rPr>
              <a:t>Defence</a:t>
            </a:r>
            <a:r>
              <a:rPr lang="en-US" sz="2000" dirty="0" smtClean="0">
                <a:solidFill>
                  <a:srgbClr val="CC00CC"/>
                </a:solidFill>
              </a:rPr>
              <a:t> Association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C00CC"/>
                </a:solidFill>
              </a:rPr>
              <a:t> Against – </a:t>
            </a:r>
            <a:r>
              <a:rPr lang="en-US" sz="2000" dirty="0" err="1" smtClean="0">
                <a:solidFill>
                  <a:srgbClr val="CC00CC"/>
                </a:solidFill>
              </a:rPr>
              <a:t>Thalaq</a:t>
            </a:r>
            <a:r>
              <a:rPr lang="en-US" sz="2000" dirty="0" smtClean="0">
                <a:solidFill>
                  <a:srgbClr val="CC00CC"/>
                </a:solidFill>
              </a:rPr>
              <a:t> and </a:t>
            </a:r>
            <a:r>
              <a:rPr lang="en-US" sz="2000" dirty="0" err="1" smtClean="0">
                <a:solidFill>
                  <a:srgbClr val="CC00CC"/>
                </a:solidFill>
              </a:rPr>
              <a:t>Purdha</a:t>
            </a:r>
            <a:r>
              <a:rPr lang="en-US" sz="2000" dirty="0" smtClean="0">
                <a:solidFill>
                  <a:srgbClr val="CC00CC"/>
                </a:solidFill>
              </a:rPr>
              <a:t> System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CC00CC"/>
                </a:solidFill>
              </a:rPr>
              <a:t>1920 – Aligarh Muslim University</a:t>
            </a:r>
          </a:p>
          <a:p>
            <a:pPr marL="0" indent="0">
              <a:buNone/>
            </a:pPr>
            <a:endParaRPr lang="en-US" sz="1600" dirty="0" smtClean="0">
              <a:solidFill>
                <a:srgbClr val="CC00CC"/>
              </a:solidFill>
            </a:endParaRPr>
          </a:p>
          <a:p>
            <a:pPr lvl="1">
              <a:buFont typeface="Wingdings"/>
              <a:buChar char="Ø"/>
            </a:pPr>
            <a:endParaRPr lang="en-US" sz="1600" dirty="0" smtClean="0">
              <a:solidFill>
                <a:srgbClr val="CC00CC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31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  <p:sndAc>
          <p:endSnd/>
        </p:sndAc>
      </p:transition>
    </mc:Choice>
    <mc:Fallback xmlns=""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002060"/>
                </a:solidFill>
              </a:rPr>
              <a:t>G). </a:t>
            </a:r>
            <a:r>
              <a:rPr lang="en-US" sz="2000" b="1" dirty="0" err="1" smtClean="0">
                <a:solidFill>
                  <a:srgbClr val="002060"/>
                </a:solidFill>
              </a:rPr>
              <a:t>Jyothi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Rao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Phule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Born to a poor family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Belongs to Mali caste of </a:t>
            </a:r>
            <a:r>
              <a:rPr lang="en-US" sz="2000" dirty="0" err="1" smtClean="0">
                <a:solidFill>
                  <a:srgbClr val="002060"/>
                </a:solidFill>
              </a:rPr>
              <a:t>Gardners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Fight  against </a:t>
            </a:r>
            <a:r>
              <a:rPr lang="en-US" sz="2000" dirty="0" err="1" smtClean="0">
                <a:solidFill>
                  <a:srgbClr val="002060"/>
                </a:solidFill>
              </a:rPr>
              <a:t>Brahmanical</a:t>
            </a:r>
            <a:r>
              <a:rPr lang="en-US" sz="2000" dirty="0" smtClean="0">
                <a:solidFill>
                  <a:srgbClr val="002060"/>
                </a:solidFill>
              </a:rPr>
              <a:t> oppression </a:t>
            </a:r>
          </a:p>
          <a:p>
            <a:pPr>
              <a:buFont typeface="Wingdings"/>
              <a:buChar char="Ø"/>
            </a:pPr>
            <a:r>
              <a:rPr lang="en-US" sz="2000" dirty="0" err="1" smtClean="0">
                <a:solidFill>
                  <a:srgbClr val="002060"/>
                </a:solidFill>
              </a:rPr>
              <a:t>Upliftment</a:t>
            </a:r>
            <a:r>
              <a:rPr lang="en-US" sz="2000" dirty="0" smtClean="0">
                <a:solidFill>
                  <a:srgbClr val="002060"/>
                </a:solidFill>
              </a:rPr>
              <a:t> of downtrodden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Founded </a:t>
            </a:r>
            <a:r>
              <a:rPr lang="en-US" sz="2000" dirty="0" err="1" smtClean="0">
                <a:solidFill>
                  <a:srgbClr val="002060"/>
                </a:solidFill>
              </a:rPr>
              <a:t>Satyashodhak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Samaj</a:t>
            </a:r>
            <a:r>
              <a:rPr lang="en-US" sz="2000" dirty="0" smtClean="0">
                <a:solidFill>
                  <a:srgbClr val="002060"/>
                </a:solidFill>
              </a:rPr>
              <a:t> in 1875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Truth Seeker’s society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Aims:-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2060"/>
                </a:solidFill>
              </a:rPr>
              <a:t>Put and end to the Suppression of downtrodden by the upper class 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2060"/>
                </a:solidFill>
              </a:rPr>
              <a:t>To spread education among the downtrodden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2060"/>
                </a:solidFill>
              </a:rPr>
              <a:t>To make them aware of their rights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2060"/>
                </a:solidFill>
              </a:rPr>
              <a:t>To reject all kinds of Brahmin domination</a:t>
            </a:r>
          </a:p>
          <a:p>
            <a:pPr lvl="1">
              <a:buFont typeface="Wingdings"/>
              <a:buChar char="Ø"/>
            </a:pPr>
            <a:r>
              <a:rPr lang="en-US" sz="1600" dirty="0" err="1" smtClean="0">
                <a:solidFill>
                  <a:srgbClr val="002060"/>
                </a:solidFill>
              </a:rPr>
              <a:t>Emphasised</a:t>
            </a:r>
            <a:r>
              <a:rPr lang="en-US" sz="1600" dirty="0" smtClean="0">
                <a:solidFill>
                  <a:srgbClr val="002060"/>
                </a:solidFill>
              </a:rPr>
              <a:t> faith in equality, freedom and brotherhood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2060"/>
                </a:solidFill>
              </a:rPr>
              <a:t>Believed in rejection of Varna System</a:t>
            </a:r>
          </a:p>
          <a:p>
            <a:pPr lvl="1">
              <a:buFont typeface="Wingdings"/>
              <a:buChar char="Ø"/>
            </a:pPr>
            <a:endParaRPr lang="en-US" sz="1600" dirty="0" smtClean="0">
              <a:solidFill>
                <a:srgbClr val="002060"/>
              </a:solidFill>
            </a:endParaRPr>
          </a:p>
          <a:p>
            <a:pPr lvl="1">
              <a:buFont typeface="Wingdings"/>
              <a:buChar char="Ø"/>
            </a:pPr>
            <a:endParaRPr lang="en-US" sz="1600" dirty="0" smtClean="0">
              <a:solidFill>
                <a:srgbClr val="002060"/>
              </a:solidFill>
            </a:endParaRPr>
          </a:p>
          <a:p>
            <a:pPr>
              <a:buFont typeface="Wingdings"/>
              <a:buChar char="Ø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9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Reforms:-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1848 – started girls schools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Schools for untouchable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1854 – opened a home for widows 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2060"/>
                </a:solidFill>
              </a:rPr>
              <a:t>For new born infants (especially widow’s children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2060"/>
                </a:solidFill>
              </a:rPr>
              <a:t>Constructed water tank in his house</a:t>
            </a:r>
          </a:p>
          <a:p>
            <a:pPr lvl="1">
              <a:buFont typeface="Wingdings"/>
              <a:buChar char="Ø"/>
            </a:pPr>
            <a:endParaRPr lang="en-US" sz="1600" dirty="0" smtClean="0">
              <a:solidFill>
                <a:srgbClr val="002060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Magazines – </a:t>
            </a:r>
            <a:r>
              <a:rPr lang="en-US" sz="2000" dirty="0" err="1" smtClean="0">
                <a:solidFill>
                  <a:srgbClr val="002060"/>
                </a:solidFill>
              </a:rPr>
              <a:t>Ghulamgiri</a:t>
            </a:r>
            <a:r>
              <a:rPr lang="en-US" sz="2000" dirty="0" smtClean="0">
                <a:solidFill>
                  <a:srgbClr val="002060"/>
                </a:solidFill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</a:rPr>
              <a:t>Ishara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Font typeface="Wingdings"/>
              <a:buChar char="Ø"/>
            </a:pPr>
            <a:endParaRPr lang="en-US" sz="2000" dirty="0">
              <a:solidFill>
                <a:srgbClr val="002060"/>
              </a:solidFill>
            </a:endParaRPr>
          </a:p>
          <a:p>
            <a:pPr marL="57150" indent="0">
              <a:buNone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30492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800000"/>
                </a:solidFill>
              </a:rPr>
              <a:t>H). Women’s Question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/>
              <a:buChar char="Ø"/>
            </a:pPr>
            <a:r>
              <a:rPr lang="en-US" sz="2200" dirty="0" smtClean="0">
                <a:solidFill>
                  <a:srgbClr val="800000"/>
                </a:solidFill>
              </a:rPr>
              <a:t>Women were generally accorded to low status</a:t>
            </a:r>
          </a:p>
          <a:p>
            <a:pPr>
              <a:buFont typeface="Wingdings"/>
              <a:buChar char="Ø"/>
            </a:pPr>
            <a:r>
              <a:rPr lang="en-US" sz="2200" dirty="0" smtClean="0">
                <a:solidFill>
                  <a:srgbClr val="800000"/>
                </a:solidFill>
              </a:rPr>
              <a:t>Considered inferior </a:t>
            </a:r>
          </a:p>
          <a:p>
            <a:pPr>
              <a:buFont typeface="Wingdings"/>
              <a:buChar char="Ø"/>
            </a:pPr>
            <a:r>
              <a:rPr lang="en-US" sz="2200" dirty="0" smtClean="0">
                <a:solidFill>
                  <a:srgbClr val="800000"/>
                </a:solidFill>
              </a:rPr>
              <a:t>No identity</a:t>
            </a:r>
          </a:p>
          <a:p>
            <a:pPr>
              <a:buFont typeface="Wingdings"/>
              <a:buChar char="Ø"/>
            </a:pPr>
            <a:r>
              <a:rPr lang="en-US" sz="2200" dirty="0" smtClean="0">
                <a:solidFill>
                  <a:srgbClr val="800000"/>
                </a:solidFill>
              </a:rPr>
              <a:t>Denied education</a:t>
            </a:r>
          </a:p>
          <a:p>
            <a:pPr>
              <a:buFont typeface="Wingdings"/>
              <a:buChar char="Ø"/>
            </a:pPr>
            <a:r>
              <a:rPr lang="en-US" sz="2200" dirty="0" smtClean="0">
                <a:solidFill>
                  <a:srgbClr val="800000"/>
                </a:solidFill>
              </a:rPr>
              <a:t>No property inheritance right</a:t>
            </a:r>
          </a:p>
          <a:p>
            <a:pPr>
              <a:buFont typeface="Wingdings"/>
              <a:buChar char="Ø"/>
            </a:pPr>
            <a:r>
              <a:rPr lang="en-US" sz="2200" dirty="0" smtClean="0">
                <a:solidFill>
                  <a:srgbClr val="800000"/>
                </a:solidFill>
              </a:rPr>
              <a:t>Polygamy</a:t>
            </a:r>
          </a:p>
          <a:p>
            <a:pPr>
              <a:buFont typeface="Wingdings"/>
              <a:buChar char="Ø"/>
            </a:pPr>
            <a:r>
              <a:rPr lang="en-US" sz="2200" dirty="0" smtClean="0">
                <a:solidFill>
                  <a:srgbClr val="800000"/>
                </a:solidFill>
              </a:rPr>
              <a:t>1). </a:t>
            </a:r>
            <a:r>
              <a:rPr lang="en-US" sz="2200" dirty="0" err="1" smtClean="0">
                <a:solidFill>
                  <a:srgbClr val="800000"/>
                </a:solidFill>
              </a:rPr>
              <a:t>Pandit</a:t>
            </a:r>
            <a:r>
              <a:rPr lang="en-US" sz="2200" dirty="0" smtClean="0">
                <a:solidFill>
                  <a:srgbClr val="800000"/>
                </a:solidFill>
              </a:rPr>
              <a:t> </a:t>
            </a:r>
            <a:r>
              <a:rPr lang="en-US" sz="2200" dirty="0" err="1" smtClean="0">
                <a:solidFill>
                  <a:srgbClr val="800000"/>
                </a:solidFill>
              </a:rPr>
              <a:t>Iswar</a:t>
            </a:r>
            <a:r>
              <a:rPr lang="en-US" sz="2200" dirty="0" smtClean="0">
                <a:solidFill>
                  <a:srgbClr val="800000"/>
                </a:solidFill>
              </a:rPr>
              <a:t> Chandra </a:t>
            </a:r>
            <a:r>
              <a:rPr lang="en-US" sz="2200" dirty="0" err="1" smtClean="0">
                <a:solidFill>
                  <a:srgbClr val="800000"/>
                </a:solidFill>
              </a:rPr>
              <a:t>Vidyasagar</a:t>
            </a:r>
            <a:endParaRPr lang="en-US" sz="2200" dirty="0" smtClean="0">
              <a:solidFill>
                <a:srgbClr val="800000"/>
              </a:solidFill>
            </a:endParaRPr>
          </a:p>
          <a:p>
            <a:pPr lvl="1">
              <a:buFont typeface="Wingdings"/>
              <a:buChar char="Ø"/>
            </a:pPr>
            <a:r>
              <a:rPr lang="en-US" sz="1700" dirty="0" smtClean="0">
                <a:solidFill>
                  <a:srgbClr val="800000"/>
                </a:solidFill>
              </a:rPr>
              <a:t>Born in Bengal in 1820</a:t>
            </a:r>
          </a:p>
          <a:p>
            <a:pPr lvl="1">
              <a:buFont typeface="Wingdings"/>
              <a:buChar char="Ø"/>
            </a:pPr>
            <a:r>
              <a:rPr lang="en-US" sz="1700" dirty="0" smtClean="0">
                <a:solidFill>
                  <a:srgbClr val="800000"/>
                </a:solidFill>
              </a:rPr>
              <a:t>Fought against caste system</a:t>
            </a:r>
          </a:p>
          <a:p>
            <a:pPr lvl="1">
              <a:buFont typeface="Wingdings"/>
              <a:buChar char="Ø"/>
            </a:pPr>
            <a:r>
              <a:rPr lang="en-US" sz="1700" dirty="0" smtClean="0">
                <a:solidFill>
                  <a:srgbClr val="800000"/>
                </a:solidFill>
              </a:rPr>
              <a:t>Stood for female education</a:t>
            </a:r>
          </a:p>
          <a:p>
            <a:pPr lvl="1">
              <a:buFont typeface="Wingdings"/>
              <a:buChar char="Ø"/>
            </a:pPr>
            <a:r>
              <a:rPr lang="en-US" sz="1700" dirty="0" smtClean="0">
                <a:solidFill>
                  <a:srgbClr val="800000"/>
                </a:solidFill>
              </a:rPr>
              <a:t>Opposed child marriage</a:t>
            </a:r>
          </a:p>
          <a:p>
            <a:pPr lvl="1">
              <a:buFont typeface="Wingdings"/>
              <a:buChar char="Ø"/>
            </a:pPr>
            <a:r>
              <a:rPr lang="en-US" sz="1700" dirty="0" smtClean="0">
                <a:solidFill>
                  <a:srgbClr val="800000"/>
                </a:solidFill>
              </a:rPr>
              <a:t>Widow Remarriage Act – 1856</a:t>
            </a:r>
          </a:p>
          <a:p>
            <a:pPr lvl="1">
              <a:buFont typeface="Wingdings"/>
              <a:buChar char="Ø"/>
            </a:pPr>
            <a:r>
              <a:rPr lang="en-US" sz="1700" dirty="0" err="1" smtClean="0">
                <a:solidFill>
                  <a:srgbClr val="800000"/>
                </a:solidFill>
              </a:rPr>
              <a:t>Legalised</a:t>
            </a:r>
            <a:r>
              <a:rPr lang="en-US" sz="1700" dirty="0" smtClean="0">
                <a:solidFill>
                  <a:srgbClr val="800000"/>
                </a:solidFill>
              </a:rPr>
              <a:t> the marriage of widows</a:t>
            </a:r>
          </a:p>
          <a:p>
            <a:pPr lvl="1">
              <a:buFont typeface="Wingdings"/>
              <a:buChar char="Ø"/>
            </a:pPr>
            <a:r>
              <a:rPr lang="en-US" sz="1700" dirty="0" smtClean="0">
                <a:solidFill>
                  <a:srgbClr val="800000"/>
                </a:solidFill>
              </a:rPr>
              <a:t>Child Marriage Restraint Act / </a:t>
            </a:r>
            <a:r>
              <a:rPr lang="en-US" sz="1700" dirty="0" err="1" smtClean="0">
                <a:solidFill>
                  <a:srgbClr val="800000"/>
                </a:solidFill>
              </a:rPr>
              <a:t>Sharda</a:t>
            </a:r>
            <a:r>
              <a:rPr lang="en-US" sz="1700" dirty="0" smtClean="0">
                <a:solidFill>
                  <a:srgbClr val="800000"/>
                </a:solidFill>
              </a:rPr>
              <a:t> Act (1929-30)</a:t>
            </a:r>
          </a:p>
          <a:p>
            <a:pPr lvl="1">
              <a:buFont typeface="Wingdings"/>
              <a:buChar char="Ø"/>
            </a:pPr>
            <a:r>
              <a:rPr lang="en-US" sz="1700" dirty="0" smtClean="0">
                <a:solidFill>
                  <a:srgbClr val="800000"/>
                </a:solidFill>
              </a:rPr>
              <a:t>Raised the marriageable age of girls up to 14 and boys up to 18</a:t>
            </a:r>
          </a:p>
          <a:p>
            <a:pPr lvl="1">
              <a:buFont typeface="Wingdings"/>
              <a:buChar char="Ø"/>
            </a:pPr>
            <a:r>
              <a:rPr lang="en-US" sz="1700" dirty="0" smtClean="0">
                <a:solidFill>
                  <a:srgbClr val="800000"/>
                </a:solidFill>
              </a:rPr>
              <a:t>1978 – </a:t>
            </a:r>
            <a:r>
              <a:rPr lang="en-US" sz="1700" dirty="0">
                <a:solidFill>
                  <a:srgbClr val="800000"/>
                </a:solidFill>
              </a:rPr>
              <a:t>Child Marriage Restraint </a:t>
            </a:r>
            <a:r>
              <a:rPr lang="en-US" sz="1700" dirty="0" smtClean="0">
                <a:solidFill>
                  <a:srgbClr val="800000"/>
                </a:solidFill>
              </a:rPr>
              <a:t>(Amendment) Act</a:t>
            </a:r>
          </a:p>
          <a:p>
            <a:pPr lvl="1">
              <a:buFont typeface="Wingdings"/>
              <a:buChar char="Ø"/>
            </a:pPr>
            <a:r>
              <a:rPr lang="en-US" sz="1700" dirty="0" smtClean="0">
                <a:solidFill>
                  <a:srgbClr val="800000"/>
                </a:solidFill>
              </a:rPr>
              <a:t>Raised the age of girls up to 18 and boys up to 21 </a:t>
            </a:r>
            <a:endParaRPr lang="en-US" sz="1600" dirty="0" smtClean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800000"/>
                </a:solidFill>
              </a:rPr>
              <a:t>	</a:t>
            </a:r>
            <a:endParaRPr lang="en-US" sz="2000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39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FF00FF"/>
                </a:solidFill>
              </a:rPr>
              <a:t>2). </a:t>
            </a:r>
            <a:r>
              <a:rPr lang="en-US" sz="2000" b="1" dirty="0" err="1" smtClean="0">
                <a:solidFill>
                  <a:srgbClr val="FF00FF"/>
                </a:solidFill>
              </a:rPr>
              <a:t>Pandita</a:t>
            </a:r>
            <a:r>
              <a:rPr lang="en-US" sz="2000" b="1" dirty="0" smtClean="0">
                <a:solidFill>
                  <a:srgbClr val="FF00FF"/>
                </a:solidFill>
              </a:rPr>
              <a:t> </a:t>
            </a:r>
            <a:r>
              <a:rPr lang="en-US" sz="2000" b="1" dirty="0" err="1" smtClean="0">
                <a:solidFill>
                  <a:srgbClr val="FF00FF"/>
                </a:solidFill>
              </a:rPr>
              <a:t>Ramabhai</a:t>
            </a:r>
            <a:r>
              <a:rPr lang="en-US" sz="2000" b="1" dirty="0" smtClean="0">
                <a:solidFill>
                  <a:srgbClr val="FF00FF"/>
                </a:solidFill>
              </a:rPr>
              <a:t> </a:t>
            </a:r>
            <a:r>
              <a:rPr lang="en-US" sz="2000" b="1" dirty="0" err="1" smtClean="0">
                <a:solidFill>
                  <a:srgbClr val="FF00FF"/>
                </a:solidFill>
              </a:rPr>
              <a:t>Saraswathi</a:t>
            </a:r>
            <a:endParaRPr lang="en-US" sz="2000" b="1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Worked for women emancipation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First educated woman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Sanskrit scholar in Calcutta University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Against child marriage and child widowhood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Founded </a:t>
            </a:r>
            <a:r>
              <a:rPr lang="en-US" sz="2000" dirty="0" err="1" smtClean="0">
                <a:solidFill>
                  <a:srgbClr val="FF00FF"/>
                </a:solidFill>
              </a:rPr>
              <a:t>Arya</a:t>
            </a:r>
            <a:r>
              <a:rPr lang="en-US" sz="2000" dirty="0" smtClean="0">
                <a:solidFill>
                  <a:srgbClr val="FF00FF"/>
                </a:solidFill>
              </a:rPr>
              <a:t> </a:t>
            </a:r>
            <a:r>
              <a:rPr lang="en-US" sz="2000" dirty="0" err="1" smtClean="0">
                <a:solidFill>
                  <a:srgbClr val="FF00FF"/>
                </a:solidFill>
              </a:rPr>
              <a:t>Mahila</a:t>
            </a:r>
            <a:r>
              <a:rPr lang="en-US" sz="2000" dirty="0" smtClean="0">
                <a:solidFill>
                  <a:srgbClr val="FF00FF"/>
                </a:solidFill>
              </a:rPr>
              <a:t> </a:t>
            </a:r>
            <a:r>
              <a:rPr lang="en-US" sz="2000" dirty="0" err="1" smtClean="0">
                <a:solidFill>
                  <a:srgbClr val="FF00FF"/>
                </a:solidFill>
              </a:rPr>
              <a:t>Samaj</a:t>
            </a:r>
            <a:endParaRPr lang="en-US" sz="2000" dirty="0" smtClean="0">
              <a:solidFill>
                <a:srgbClr val="FF00FF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Translated books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Established </a:t>
            </a:r>
            <a:r>
              <a:rPr lang="en-US" sz="2000" dirty="0" err="1" smtClean="0">
                <a:solidFill>
                  <a:srgbClr val="FF00FF"/>
                </a:solidFill>
              </a:rPr>
              <a:t>Sharada</a:t>
            </a:r>
            <a:r>
              <a:rPr lang="en-US" sz="2000" dirty="0" smtClean="0">
                <a:solidFill>
                  <a:srgbClr val="FF00FF"/>
                </a:solidFill>
              </a:rPr>
              <a:t> </a:t>
            </a:r>
            <a:r>
              <a:rPr lang="en-US" sz="2000" dirty="0" err="1" smtClean="0">
                <a:solidFill>
                  <a:srgbClr val="FF00FF"/>
                </a:solidFill>
              </a:rPr>
              <a:t>Sadan</a:t>
            </a:r>
            <a:r>
              <a:rPr lang="en-US" sz="2000" dirty="0" smtClean="0">
                <a:solidFill>
                  <a:srgbClr val="FF00FF"/>
                </a:solidFill>
              </a:rPr>
              <a:t> in Bombay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1900 – </a:t>
            </a:r>
            <a:r>
              <a:rPr lang="en-US" sz="2000" dirty="0" err="1" smtClean="0">
                <a:solidFill>
                  <a:srgbClr val="FF00FF"/>
                </a:solidFill>
              </a:rPr>
              <a:t>Mukti</a:t>
            </a:r>
            <a:r>
              <a:rPr lang="en-US" sz="2000" dirty="0" smtClean="0">
                <a:solidFill>
                  <a:srgbClr val="FF00FF"/>
                </a:solidFill>
              </a:rPr>
              <a:t> Mission (Home of salvation)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FF00FF"/>
                </a:solidFill>
              </a:rPr>
              <a:t>Famous books – </a:t>
            </a:r>
            <a:r>
              <a:rPr lang="en-US" sz="2000" i="1" dirty="0" smtClean="0">
                <a:solidFill>
                  <a:srgbClr val="FF00FF"/>
                </a:solidFill>
              </a:rPr>
              <a:t>High caste Hindu Women</a:t>
            </a:r>
            <a:endParaRPr lang="en-US" sz="2000" i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2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600200"/>
            <a:ext cx="3429000" cy="4525963"/>
          </a:xfrm>
        </p:spPr>
      </p:pic>
    </p:spTree>
    <p:extLst>
      <p:ext uri="{BB962C8B-B14F-4D97-AF65-F5344CB8AC3E}">
        <p14:creationId xmlns:p14="http://schemas.microsoft.com/office/powerpoint/2010/main" val="203182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7030A0"/>
                </a:solidFill>
              </a:rPr>
              <a:t>I). Political Associations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Landlords Society (1837)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Bengal British Indian Society (1843)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The Madras Native Association (1852)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The Bombay Association (1852)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East India Association (1866)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Founded by Dadabai Naoroji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In collaboration with Indians and retired British Officials in London 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To create British public opinion in favour of Indians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Discuss the Indian Questions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Naoroji known has ‘ Grand Old Man of India’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Poona Sarvajanik Saba (1870)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M.G Ranade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Socio – political organization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Working as a mediating body between government and people</a:t>
            </a:r>
          </a:p>
          <a:p>
            <a:pPr lvl="1">
              <a:buFont typeface="Wingdings"/>
              <a:buChar char="Ø"/>
            </a:pPr>
            <a:endParaRPr lang="en-US" sz="1600" dirty="0" smtClean="0">
              <a:solidFill>
                <a:srgbClr val="7030A0"/>
              </a:solidFill>
            </a:endParaRPr>
          </a:p>
          <a:p>
            <a:pPr lvl="1">
              <a:buFont typeface="Wingdings"/>
              <a:buChar char="Ø"/>
            </a:pPr>
            <a:endParaRPr lang="en-US" sz="1600" dirty="0" smtClean="0">
              <a:solidFill>
                <a:srgbClr val="7030A0"/>
              </a:solidFill>
            </a:endParaRPr>
          </a:p>
          <a:p>
            <a:pPr>
              <a:buFont typeface="Wingdings"/>
              <a:buChar char="Ø"/>
            </a:pPr>
            <a:endParaRPr lang="en-US" sz="2000" dirty="0" smtClean="0">
              <a:solidFill>
                <a:srgbClr val="7030A0"/>
              </a:solidFill>
            </a:endParaRPr>
          </a:p>
          <a:p>
            <a:pPr>
              <a:buFont typeface="Wingdings"/>
              <a:buChar char="Ø"/>
            </a:pP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/>
              <a:buChar char="Ø"/>
            </a:pPr>
            <a:r>
              <a:rPr lang="en-US" sz="2400" dirty="0" smtClean="0">
                <a:solidFill>
                  <a:srgbClr val="6600FF"/>
                </a:solidFill>
              </a:rPr>
              <a:t>Madras </a:t>
            </a:r>
            <a:r>
              <a:rPr lang="en-US" sz="2400" dirty="0" err="1" smtClean="0">
                <a:solidFill>
                  <a:srgbClr val="6600FF"/>
                </a:solidFill>
              </a:rPr>
              <a:t>Mahajan</a:t>
            </a:r>
            <a:r>
              <a:rPr lang="en-US" sz="2400" dirty="0" smtClean="0">
                <a:solidFill>
                  <a:srgbClr val="6600FF"/>
                </a:solidFill>
              </a:rPr>
              <a:t> </a:t>
            </a:r>
            <a:r>
              <a:rPr lang="en-US" sz="2400" dirty="0" err="1" smtClean="0">
                <a:solidFill>
                  <a:srgbClr val="6600FF"/>
                </a:solidFill>
              </a:rPr>
              <a:t>Sabha</a:t>
            </a:r>
            <a:r>
              <a:rPr lang="en-US" sz="2400" dirty="0" smtClean="0">
                <a:solidFill>
                  <a:srgbClr val="6600FF"/>
                </a:solidFill>
              </a:rPr>
              <a:t> (1884)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6600FF"/>
                </a:solidFill>
              </a:rPr>
              <a:t>It was a Madras </a:t>
            </a:r>
            <a:r>
              <a:rPr lang="en-US" sz="1900" dirty="0">
                <a:solidFill>
                  <a:srgbClr val="6600FF"/>
                </a:solidFill>
              </a:rPr>
              <a:t>N</a:t>
            </a:r>
            <a:r>
              <a:rPr lang="en-US" sz="1900" dirty="0" smtClean="0">
                <a:solidFill>
                  <a:srgbClr val="6600FF"/>
                </a:solidFill>
              </a:rPr>
              <a:t>ative Association 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6600FF"/>
                </a:solidFill>
              </a:rPr>
              <a:t>Moderate Policy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6600FF"/>
                </a:solidFill>
              </a:rPr>
              <a:t>Along with Bombay Presidency  Association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6600FF"/>
                </a:solidFill>
              </a:rPr>
              <a:t>Worked for administrative reforms </a:t>
            </a:r>
          </a:p>
          <a:p>
            <a:pPr>
              <a:buFont typeface="Wingdings"/>
              <a:buChar char="Ø"/>
            </a:pPr>
            <a:endParaRPr lang="en-US" sz="1900" dirty="0" smtClean="0">
              <a:solidFill>
                <a:srgbClr val="6600FF"/>
              </a:solidFill>
            </a:endParaRPr>
          </a:p>
          <a:p>
            <a:pPr>
              <a:buFont typeface="Wingdings"/>
              <a:buChar char="Ø"/>
            </a:pPr>
            <a:endParaRPr lang="en-US" sz="2000" dirty="0">
              <a:solidFill>
                <a:srgbClr val="6600FF"/>
              </a:solidFill>
            </a:endParaRPr>
          </a:p>
          <a:p>
            <a:pPr>
              <a:buFont typeface="Wingdings"/>
              <a:buChar char="Ø"/>
            </a:pPr>
            <a:r>
              <a:rPr lang="en-US" sz="2400" dirty="0" smtClean="0">
                <a:solidFill>
                  <a:srgbClr val="6600FF"/>
                </a:solidFill>
              </a:rPr>
              <a:t>Indian Association (1876)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6600FF"/>
                </a:solidFill>
              </a:rPr>
              <a:t>Aim – Unification of Indian people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6600FF"/>
                </a:solidFill>
              </a:rPr>
              <a:t>Promoting political, intellectual and material advancement of people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6600FF"/>
                </a:solidFill>
              </a:rPr>
              <a:t>Carried out agitation against the Arms Act and Vernacular Press Act of 1878</a:t>
            </a:r>
          </a:p>
          <a:p>
            <a:pPr lvl="1">
              <a:buFont typeface="Wingdings"/>
              <a:buChar char="Ø"/>
            </a:pPr>
            <a:r>
              <a:rPr lang="en-US" sz="1900" dirty="0" smtClean="0">
                <a:solidFill>
                  <a:srgbClr val="6600FF"/>
                </a:solidFill>
              </a:rPr>
              <a:t>Later merged with INC</a:t>
            </a:r>
          </a:p>
          <a:p>
            <a:pPr lvl="1">
              <a:buFont typeface="Wingdings"/>
              <a:buChar char="Ø"/>
            </a:pPr>
            <a:endParaRPr lang="en-US" sz="1900" dirty="0" smtClean="0">
              <a:solidFill>
                <a:srgbClr val="6600FF"/>
              </a:solidFill>
            </a:endParaRP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6600FF"/>
                </a:solidFill>
              </a:rPr>
              <a:t> </a:t>
            </a:r>
          </a:p>
          <a:p>
            <a:pPr lvl="1">
              <a:buFont typeface="Wingdings"/>
              <a:buChar char="Ø"/>
            </a:pPr>
            <a:endParaRPr lang="en-US" sz="1600" dirty="0" smtClean="0">
              <a:solidFill>
                <a:srgbClr val="6600FF"/>
              </a:solidFill>
            </a:endParaRPr>
          </a:p>
          <a:p>
            <a:pPr marL="457200" lvl="1" indent="0">
              <a:buNone/>
            </a:pPr>
            <a:endParaRPr lang="en-US" sz="1600" dirty="0" smtClean="0">
              <a:solidFill>
                <a:srgbClr val="6600FF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6600FF"/>
                </a:solidFill>
              </a:rPr>
              <a:t> </a:t>
            </a:r>
            <a:endParaRPr lang="en-US" sz="20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89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6600FF"/>
                </a:solidFill>
              </a:rPr>
              <a:t>J). Indian National Congress (1885)</a:t>
            </a:r>
            <a:endParaRPr lang="en-US" sz="2000" b="1" dirty="0">
              <a:solidFill>
                <a:srgbClr val="66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Umbrella Organization leading campaign for independence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Founded at </a:t>
            </a:r>
            <a:r>
              <a:rPr lang="en-US" sz="2000" dirty="0" err="1" smtClean="0">
                <a:solidFill>
                  <a:srgbClr val="6600FF"/>
                </a:solidFill>
              </a:rPr>
              <a:t>Thej</a:t>
            </a:r>
            <a:r>
              <a:rPr lang="en-US" sz="2000" dirty="0" smtClean="0">
                <a:solidFill>
                  <a:srgbClr val="6600FF"/>
                </a:solidFill>
              </a:rPr>
              <a:t> </a:t>
            </a:r>
            <a:r>
              <a:rPr lang="en-US" sz="2000" dirty="0" err="1" smtClean="0">
                <a:solidFill>
                  <a:srgbClr val="6600FF"/>
                </a:solidFill>
              </a:rPr>
              <a:t>Bahadur</a:t>
            </a:r>
            <a:r>
              <a:rPr lang="en-US" sz="2000" dirty="0" smtClean="0">
                <a:solidFill>
                  <a:srgbClr val="6600FF"/>
                </a:solidFill>
              </a:rPr>
              <a:t> Sanskrit </a:t>
            </a:r>
            <a:r>
              <a:rPr lang="en-US" sz="2000" dirty="0" err="1" smtClean="0">
                <a:solidFill>
                  <a:srgbClr val="6600FF"/>
                </a:solidFill>
              </a:rPr>
              <a:t>College,Bombay</a:t>
            </a:r>
            <a:r>
              <a:rPr lang="en-US" sz="2000" dirty="0" smtClean="0">
                <a:solidFill>
                  <a:srgbClr val="6600FF"/>
                </a:solidFill>
              </a:rPr>
              <a:t>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Allan Octavian Hume(a retired British Civil Servant)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W.C. Banerjee – 1</a:t>
            </a:r>
            <a:r>
              <a:rPr lang="en-US" sz="2000" baseline="30000" dirty="0" smtClean="0">
                <a:solidFill>
                  <a:srgbClr val="6600FF"/>
                </a:solidFill>
              </a:rPr>
              <a:t>st</a:t>
            </a:r>
            <a:r>
              <a:rPr lang="en-US" sz="2000" dirty="0" smtClean="0">
                <a:solidFill>
                  <a:srgbClr val="6600FF"/>
                </a:solidFill>
              </a:rPr>
              <a:t> president of INC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72 delegates representing each province in India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6600FF"/>
                </a:solidFill>
              </a:rPr>
              <a:t>Aims and objectives:- 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6600FF"/>
                </a:solidFill>
              </a:rPr>
              <a:t>Promotion of friendly relation between nationalist political workers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6600FF"/>
                </a:solidFill>
              </a:rPr>
              <a:t>Promotion of national </a:t>
            </a:r>
            <a:r>
              <a:rPr lang="en-US" sz="1600" smtClean="0">
                <a:solidFill>
                  <a:srgbClr val="6600FF"/>
                </a:solidFill>
              </a:rPr>
              <a:t>unity irrespective </a:t>
            </a:r>
            <a:r>
              <a:rPr lang="en-US" sz="1600" dirty="0" smtClean="0">
                <a:solidFill>
                  <a:srgbClr val="6600FF"/>
                </a:solidFill>
              </a:rPr>
              <a:t>of caste and religion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6600FF"/>
                </a:solidFill>
              </a:rPr>
              <a:t>Formulation of popular demands and their presentation before the government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6600FF"/>
                </a:solidFill>
              </a:rPr>
              <a:t>Training and organization of public opinion in the country</a:t>
            </a:r>
          </a:p>
          <a:p>
            <a:pPr lvl="1">
              <a:buFont typeface="Wingdings"/>
              <a:buChar char="Ø"/>
            </a:pPr>
            <a:endParaRPr lang="en-US" sz="1600" dirty="0" smtClean="0">
              <a:solidFill>
                <a:srgbClr val="6600FF"/>
              </a:solidFill>
            </a:endParaRPr>
          </a:p>
          <a:p>
            <a:pPr lvl="1">
              <a:buFont typeface="Wingdings"/>
              <a:buChar char="Ø"/>
            </a:pPr>
            <a:endParaRPr lang="en-US" sz="1600" dirty="0" smtClean="0">
              <a:solidFill>
                <a:srgbClr val="6600FF"/>
              </a:solidFill>
            </a:endParaRPr>
          </a:p>
          <a:p>
            <a:pPr>
              <a:buFont typeface="Wingdings"/>
              <a:buChar char="Ø"/>
            </a:pPr>
            <a:endParaRPr lang="en-US" sz="20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06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 smtClean="0">
                <a:solidFill>
                  <a:srgbClr val="FF00FF"/>
                </a:solidFill>
              </a:rPr>
              <a:t>Causes for the movements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FF"/>
                </a:solidFill>
              </a:rPr>
              <a:t>British rule 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FF"/>
                </a:solidFill>
              </a:rPr>
              <a:t>Western education – Liberal ideas of west 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FF"/>
                </a:solidFill>
              </a:rPr>
              <a:t>Role of Christian Missionaries 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FF"/>
                </a:solidFill>
              </a:rPr>
              <a:t>Rationalism and tolerance 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FF"/>
                </a:solidFill>
              </a:rPr>
              <a:t>Critical examination of the past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FF"/>
                </a:solidFill>
              </a:rPr>
              <a:t>Faith and belief replaced by reason </a:t>
            </a:r>
            <a:r>
              <a:rPr lang="en-US" sz="2000" smtClean="0">
                <a:solidFill>
                  <a:srgbClr val="FF00FF"/>
                </a:solidFill>
              </a:rPr>
              <a:t>and judgment</a:t>
            </a:r>
            <a:endParaRPr lang="en-US" sz="2000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FF00FF"/>
              </a:solidFill>
            </a:endParaRPr>
          </a:p>
          <a:p>
            <a:pPr>
              <a:buFont typeface="Arial" charset="0"/>
              <a:buChar char="•"/>
            </a:pPr>
            <a:endParaRPr lang="en-US" sz="2000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96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008000"/>
                </a:solidFill>
              </a:rPr>
              <a:t>Reasons for the growth of Nationalism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008000"/>
                </a:solidFill>
              </a:rPr>
              <a:t>Development of means of communication 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008000"/>
                </a:solidFill>
              </a:rPr>
              <a:t>Impact of western education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008000"/>
                </a:solidFill>
              </a:rPr>
              <a:t>Economic exploitation 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008000"/>
                </a:solidFill>
              </a:rPr>
              <a:t>Socio –Religious reform movements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008000"/>
                </a:solidFill>
              </a:rPr>
              <a:t>Emergence  of modern press and nationalist literature 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008000"/>
                </a:solidFill>
              </a:rPr>
              <a:t>Racial arrogance of the British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008000"/>
                </a:solidFill>
              </a:rPr>
              <a:t>Denial of higher jobs to deserving Indians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008000"/>
                </a:solidFill>
              </a:rPr>
              <a:t>Revival of the glory of India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008000"/>
                </a:solidFill>
              </a:rPr>
              <a:t>Impact of contemporary movements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008000"/>
                </a:solidFill>
              </a:rPr>
              <a:t>Vernacular Press Act (1878)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008000"/>
                </a:solidFill>
              </a:rPr>
              <a:t>Arms Act (1878)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solidFill>
                  <a:srgbClr val="008000"/>
                </a:solidFill>
              </a:rPr>
              <a:t>Ilbert</a:t>
            </a:r>
            <a:r>
              <a:rPr lang="en-US" sz="2000" dirty="0" smtClean="0">
                <a:solidFill>
                  <a:srgbClr val="008000"/>
                </a:solidFill>
              </a:rPr>
              <a:t> Bill controversy</a:t>
            </a:r>
          </a:p>
          <a:p>
            <a:pPr marL="457200" indent="-457200">
              <a:buAutoNum type="arabicPeriod"/>
            </a:pPr>
            <a:endParaRPr lang="en-US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8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165600"/>
            <a:ext cx="3124200" cy="20828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685800"/>
            <a:ext cx="1714500" cy="228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800100"/>
            <a:ext cx="3589020" cy="2209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" y="2971800"/>
            <a:ext cx="3392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rgbClr val="FF0000"/>
                </a:solidFill>
              </a:rPr>
              <a:t>A. O Hume –Founder of INC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4724400"/>
            <a:ext cx="2129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smtClean="0">
                <a:solidFill>
                  <a:srgbClr val="FF0000"/>
                </a:solidFill>
              </a:rPr>
              <a:t>Flag of INC in 1931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55622" y="3156466"/>
            <a:ext cx="23741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smtClean="0">
                <a:solidFill>
                  <a:srgbClr val="FF0000"/>
                </a:solidFill>
              </a:rPr>
              <a:t>     </a:t>
            </a:r>
            <a:r>
              <a:rPr lang="en-IN" sz="2000" dirty="0" err="1" smtClean="0">
                <a:solidFill>
                  <a:srgbClr val="FF0000"/>
                </a:solidFill>
              </a:rPr>
              <a:t>W.C.Banerjee</a:t>
            </a:r>
            <a:endParaRPr lang="en-IN" sz="2000" dirty="0" smtClean="0">
              <a:solidFill>
                <a:srgbClr val="FF0000"/>
              </a:solidFill>
            </a:endParaRPr>
          </a:p>
          <a:p>
            <a:r>
              <a:rPr lang="en-IN" sz="2000" dirty="0" smtClean="0">
                <a:solidFill>
                  <a:srgbClr val="FF0000"/>
                </a:solidFill>
              </a:rPr>
              <a:t>First President of INC</a:t>
            </a:r>
            <a:endParaRPr lang="en-I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96846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143000"/>
            <a:ext cx="7357196" cy="483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87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0000FF"/>
                </a:solidFill>
              </a:rPr>
              <a:t>A). </a:t>
            </a:r>
            <a:r>
              <a:rPr lang="en-US" sz="2000" b="1" dirty="0" err="1" smtClean="0">
                <a:solidFill>
                  <a:srgbClr val="0000FF"/>
                </a:solidFill>
              </a:rPr>
              <a:t>Brahmo</a:t>
            </a: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</a:rPr>
              <a:t>Samaj</a:t>
            </a:r>
            <a:r>
              <a:rPr lang="en-US" sz="2000" b="1" dirty="0" smtClean="0">
                <a:solidFill>
                  <a:srgbClr val="0000FF"/>
                </a:solidFill>
              </a:rPr>
              <a:t> – (Raja Ram </a:t>
            </a:r>
            <a:r>
              <a:rPr lang="en-US" sz="2000" b="1" dirty="0" err="1" smtClean="0">
                <a:solidFill>
                  <a:srgbClr val="0000FF"/>
                </a:solidFill>
              </a:rPr>
              <a:t>Mohun</a:t>
            </a:r>
            <a:r>
              <a:rPr lang="en-US" sz="2000" b="1" dirty="0" smtClean="0">
                <a:solidFill>
                  <a:srgbClr val="0000FF"/>
                </a:solidFill>
              </a:rPr>
              <a:t> Roy)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Father of Indian Renaissance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Influenced by Western education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Founded </a:t>
            </a:r>
            <a:r>
              <a:rPr lang="en-US" sz="2000" dirty="0" err="1" smtClean="0">
                <a:solidFill>
                  <a:srgbClr val="0000FF"/>
                </a:solidFill>
              </a:rPr>
              <a:t>Brahmo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Samaj</a:t>
            </a:r>
            <a:r>
              <a:rPr lang="en-US" sz="2000" dirty="0" smtClean="0">
                <a:solidFill>
                  <a:srgbClr val="0000FF"/>
                </a:solidFill>
              </a:rPr>
              <a:t> in 1828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Against Idol worship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Supported monotheism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Supported English languages and Education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Abolished Sati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1829 – Sati Abolition Act-Lord William </a:t>
            </a:r>
            <a:r>
              <a:rPr lang="en-US" sz="2000" dirty="0" err="1" smtClean="0">
                <a:solidFill>
                  <a:srgbClr val="0000FF"/>
                </a:solidFill>
              </a:rPr>
              <a:t>Bentick</a:t>
            </a:r>
            <a:endParaRPr lang="en-US" sz="2000" dirty="0" smtClean="0">
              <a:solidFill>
                <a:srgbClr val="0000FF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dirty="0" err="1" smtClean="0">
                <a:solidFill>
                  <a:srgbClr val="0000FF"/>
                </a:solidFill>
              </a:rPr>
              <a:t>Brahmo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Samaj</a:t>
            </a:r>
            <a:r>
              <a:rPr lang="en-US" sz="2000" dirty="0" smtClean="0">
                <a:solidFill>
                  <a:srgbClr val="0000FF"/>
                </a:solidFill>
              </a:rPr>
              <a:t> to purify </a:t>
            </a:r>
            <a:r>
              <a:rPr lang="en-US" sz="2000" dirty="0" err="1" smtClean="0">
                <a:solidFill>
                  <a:srgbClr val="0000FF"/>
                </a:solidFill>
              </a:rPr>
              <a:t>Hindhuism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Founded English School at Calcutta</a:t>
            </a:r>
          </a:p>
          <a:p>
            <a:pPr>
              <a:buFont typeface="Wingdings"/>
              <a:buChar char="Ø"/>
            </a:pPr>
            <a:r>
              <a:rPr lang="en-US" sz="2000" i="1" dirty="0" err="1" smtClean="0">
                <a:solidFill>
                  <a:srgbClr val="0000FF"/>
                </a:solidFill>
              </a:rPr>
              <a:t>Sambad</a:t>
            </a:r>
            <a:r>
              <a:rPr lang="en-US" sz="2000" i="1" dirty="0" smtClean="0">
                <a:solidFill>
                  <a:srgbClr val="0000FF"/>
                </a:solidFill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</a:rPr>
              <a:t>Kaumudi</a:t>
            </a:r>
            <a:r>
              <a:rPr lang="en-US" sz="2000" i="1" dirty="0" smtClean="0">
                <a:solidFill>
                  <a:srgbClr val="0000FF"/>
                </a:solidFill>
              </a:rPr>
              <a:t>. </a:t>
            </a:r>
            <a:r>
              <a:rPr lang="en-US" sz="2000" i="1" dirty="0" err="1" smtClean="0">
                <a:solidFill>
                  <a:srgbClr val="0000FF"/>
                </a:solidFill>
              </a:rPr>
              <a:t>Mirat</a:t>
            </a:r>
            <a:r>
              <a:rPr lang="en-US" sz="2000" i="1" dirty="0" smtClean="0">
                <a:solidFill>
                  <a:srgbClr val="0000FF"/>
                </a:solidFill>
              </a:rPr>
              <a:t>-</a:t>
            </a:r>
            <a:r>
              <a:rPr lang="en-US" sz="2000" i="1" dirty="0" err="1" smtClean="0">
                <a:solidFill>
                  <a:srgbClr val="0000FF"/>
                </a:solidFill>
              </a:rPr>
              <a:t>Ul</a:t>
            </a:r>
            <a:r>
              <a:rPr lang="en-US" sz="2000" i="1" dirty="0" smtClean="0">
                <a:solidFill>
                  <a:srgbClr val="0000FF"/>
                </a:solidFill>
              </a:rPr>
              <a:t>-Akbar</a:t>
            </a:r>
          </a:p>
          <a:p>
            <a:pPr>
              <a:buFont typeface="Wingdings"/>
              <a:buChar char="Ø"/>
            </a:pPr>
            <a:r>
              <a:rPr lang="en-US" sz="2000" i="1" dirty="0" smtClean="0">
                <a:solidFill>
                  <a:srgbClr val="0000FF"/>
                </a:solidFill>
              </a:rPr>
              <a:t>Indian </a:t>
            </a:r>
            <a:r>
              <a:rPr lang="en-US" sz="2000" i="1" dirty="0" err="1" smtClean="0">
                <a:solidFill>
                  <a:srgbClr val="0000FF"/>
                </a:solidFill>
              </a:rPr>
              <a:t>Brahmo</a:t>
            </a:r>
            <a:r>
              <a:rPr lang="en-US" sz="2000" i="1" dirty="0" smtClean="0">
                <a:solidFill>
                  <a:srgbClr val="0000FF"/>
                </a:solidFill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</a:rPr>
              <a:t>Samaj</a:t>
            </a:r>
            <a:r>
              <a:rPr lang="en-US" sz="2000" i="1" dirty="0" smtClean="0">
                <a:solidFill>
                  <a:srgbClr val="0000FF"/>
                </a:solidFill>
              </a:rPr>
              <a:t> and </a:t>
            </a:r>
            <a:r>
              <a:rPr lang="en-US" sz="2000" i="1" dirty="0" err="1" smtClean="0">
                <a:solidFill>
                  <a:srgbClr val="0000FF"/>
                </a:solidFill>
              </a:rPr>
              <a:t>Adi</a:t>
            </a:r>
            <a:r>
              <a:rPr lang="en-US" sz="2000" i="1" dirty="0" smtClean="0">
                <a:solidFill>
                  <a:srgbClr val="0000FF"/>
                </a:solidFill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</a:rPr>
              <a:t>Brahmo</a:t>
            </a:r>
            <a:r>
              <a:rPr lang="en-US" sz="2000" i="1" dirty="0" smtClean="0">
                <a:solidFill>
                  <a:srgbClr val="0000FF"/>
                </a:solidFill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</a:rPr>
              <a:t>Samaj</a:t>
            </a:r>
            <a:r>
              <a:rPr lang="en-US" sz="2000" dirty="0" smtClean="0">
                <a:solidFill>
                  <a:srgbClr val="0000FF"/>
                </a:solidFill>
              </a:rPr>
              <a:t>(Two Sections of </a:t>
            </a:r>
            <a:r>
              <a:rPr lang="en-US" sz="2000" dirty="0" err="1" smtClean="0">
                <a:solidFill>
                  <a:srgbClr val="0000FF"/>
                </a:solidFill>
              </a:rPr>
              <a:t>Brahmo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Samaj</a:t>
            </a:r>
            <a:r>
              <a:rPr lang="en-US" sz="2000" smtClean="0">
                <a:solidFill>
                  <a:srgbClr val="0000FF"/>
                </a:solidFill>
              </a:rPr>
              <a:t>)</a:t>
            </a:r>
            <a:endParaRPr lang="en-US" sz="2000" i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>
              <a:buFont typeface="Wingdings"/>
              <a:buChar char="Ø"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50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52600"/>
            <a:ext cx="4648200" cy="3581400"/>
          </a:xfrm>
        </p:spPr>
      </p:pic>
    </p:spTree>
    <p:extLst>
      <p:ext uri="{BB962C8B-B14F-4D97-AF65-F5344CB8AC3E}">
        <p14:creationId xmlns:p14="http://schemas.microsoft.com/office/powerpoint/2010/main" val="209445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FF0000"/>
                </a:solidFill>
              </a:rPr>
              <a:t>B). </a:t>
            </a:r>
            <a:r>
              <a:rPr lang="en-US" sz="2000" b="1" dirty="0" err="1" smtClean="0">
                <a:solidFill>
                  <a:srgbClr val="FF0000"/>
                </a:solidFill>
              </a:rPr>
              <a:t>Prarthana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Samaj</a:t>
            </a:r>
            <a:r>
              <a:rPr lang="en-US" sz="2000" b="1" dirty="0" smtClean="0">
                <a:solidFill>
                  <a:srgbClr val="FF0000"/>
                </a:solidFill>
              </a:rPr>
              <a:t> (</a:t>
            </a:r>
            <a:r>
              <a:rPr lang="en-US" sz="2000" b="1" dirty="0" err="1" smtClean="0">
                <a:solidFill>
                  <a:srgbClr val="FF0000"/>
                </a:solidFill>
              </a:rPr>
              <a:t>Atmaram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Pandurang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Founded in 1849 at Maharashtra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Advocated the worship of One god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Supported Widow Remarriage and Women Education 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Advocated removal of Caste System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Abolition of </a:t>
            </a:r>
            <a:r>
              <a:rPr lang="en-US" sz="2000" dirty="0" err="1" smtClean="0">
                <a:solidFill>
                  <a:srgbClr val="FF0000"/>
                </a:solidFill>
              </a:rPr>
              <a:t>Purdha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Accepted all Religions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06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7030A0"/>
                </a:solidFill>
              </a:rPr>
              <a:t>c). Ramakrishna Mission (Swami Vivekananda)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Born in 1836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No formal education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Received the name Ramakrishna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His ideologies were 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all religions are same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universality of all religions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All religions are tree and led to god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Stood for selfless devotion to god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God is omnipresent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Swami Vivekananda</a:t>
            </a:r>
          </a:p>
          <a:p>
            <a:pPr lvl="1">
              <a:buFont typeface="Wingdings"/>
              <a:buChar char="Ø"/>
            </a:pPr>
            <a:r>
              <a:rPr lang="en-US" sz="1600" dirty="0" err="1" smtClean="0">
                <a:solidFill>
                  <a:srgbClr val="7030A0"/>
                </a:solidFill>
              </a:rPr>
              <a:t>Narendra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</a:rPr>
              <a:t>Datt</a:t>
            </a:r>
            <a:endParaRPr lang="en-US" sz="1600" dirty="0" smtClean="0">
              <a:solidFill>
                <a:srgbClr val="7030A0"/>
              </a:solidFill>
            </a:endParaRP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Founded Vedanta Societies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Disciple of </a:t>
            </a:r>
            <a:r>
              <a:rPr lang="en-US" sz="1600" dirty="0" err="1" smtClean="0">
                <a:solidFill>
                  <a:srgbClr val="7030A0"/>
                </a:solidFill>
              </a:rPr>
              <a:t>Sree</a:t>
            </a:r>
            <a:r>
              <a:rPr lang="en-US" sz="1600" dirty="0" smtClean="0">
                <a:solidFill>
                  <a:srgbClr val="7030A0"/>
                </a:solidFill>
              </a:rPr>
              <a:t> Rama Krishna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He founded Rama Krishna Mission on May 1</a:t>
            </a:r>
            <a:r>
              <a:rPr lang="en-US" sz="1600" baseline="30000" dirty="0" smtClean="0">
                <a:solidFill>
                  <a:srgbClr val="7030A0"/>
                </a:solidFill>
              </a:rPr>
              <a:t>st</a:t>
            </a:r>
            <a:r>
              <a:rPr lang="en-US" sz="1600" dirty="0" smtClean="0">
                <a:solidFill>
                  <a:srgbClr val="7030A0"/>
                </a:solidFill>
              </a:rPr>
              <a:t>  1897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Service to  man is service to God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7030A0"/>
                </a:solidFill>
              </a:rPr>
              <a:t>Oneness of all religions</a:t>
            </a:r>
          </a:p>
          <a:p>
            <a:pPr marL="457200" lvl="1" indent="0">
              <a:buNone/>
            </a:pPr>
            <a:endParaRPr lang="en-US" sz="1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55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025113"/>
            <a:ext cx="6400800" cy="3676136"/>
          </a:xfrm>
        </p:spPr>
      </p:pic>
      <p:sp>
        <p:nvSpPr>
          <p:cNvPr id="5" name="TextBox 4"/>
          <p:cNvSpPr txBox="1"/>
          <p:nvPr/>
        </p:nvSpPr>
        <p:spPr>
          <a:xfrm>
            <a:off x="1447800" y="1600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0000FF"/>
                </a:solidFill>
              </a:rPr>
              <a:t>         Sri </a:t>
            </a:r>
            <a:r>
              <a:rPr lang="en-IN" dirty="0">
                <a:solidFill>
                  <a:srgbClr val="0000FF"/>
                </a:solidFill>
              </a:rPr>
              <a:t>R</a:t>
            </a:r>
            <a:r>
              <a:rPr lang="en-IN" dirty="0" smtClean="0">
                <a:solidFill>
                  <a:srgbClr val="0000FF"/>
                </a:solidFill>
              </a:rPr>
              <a:t>ama </a:t>
            </a:r>
            <a:r>
              <a:rPr lang="en-IN" dirty="0" err="1" smtClean="0">
                <a:solidFill>
                  <a:srgbClr val="0000FF"/>
                </a:solidFill>
              </a:rPr>
              <a:t>krishna</a:t>
            </a:r>
            <a:r>
              <a:rPr lang="en-IN" dirty="0" smtClean="0">
                <a:solidFill>
                  <a:srgbClr val="0000FF"/>
                </a:solidFill>
              </a:rPr>
              <a:t> </a:t>
            </a:r>
            <a:endParaRPr lang="en-IN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1524000"/>
            <a:ext cx="20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srgbClr val="0000FF"/>
                </a:solidFill>
              </a:rPr>
              <a:t>Swami Vivekananda</a:t>
            </a:r>
            <a:endParaRPr lang="en-IN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69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800000"/>
                </a:solidFill>
              </a:rPr>
              <a:t>D). </a:t>
            </a:r>
            <a:r>
              <a:rPr lang="en-US" sz="2000" b="1" dirty="0" err="1" smtClean="0">
                <a:solidFill>
                  <a:srgbClr val="800000"/>
                </a:solidFill>
              </a:rPr>
              <a:t>Arya</a:t>
            </a:r>
            <a:r>
              <a:rPr lang="en-US" sz="2000" b="1" dirty="0" smtClean="0">
                <a:solidFill>
                  <a:srgbClr val="800000"/>
                </a:solidFill>
              </a:rPr>
              <a:t> </a:t>
            </a:r>
            <a:r>
              <a:rPr lang="en-US" sz="2000" b="1" dirty="0" err="1">
                <a:solidFill>
                  <a:srgbClr val="800000"/>
                </a:solidFill>
              </a:rPr>
              <a:t>S</a:t>
            </a:r>
            <a:r>
              <a:rPr lang="en-US" sz="2000" b="1" dirty="0" err="1" smtClean="0">
                <a:solidFill>
                  <a:srgbClr val="800000"/>
                </a:solidFill>
              </a:rPr>
              <a:t>amaj</a:t>
            </a:r>
            <a:r>
              <a:rPr lang="en-US" sz="2000" b="1" dirty="0" smtClean="0">
                <a:solidFill>
                  <a:srgbClr val="800000"/>
                </a:solidFill>
              </a:rPr>
              <a:t> (Swami </a:t>
            </a:r>
            <a:r>
              <a:rPr lang="en-US" sz="2000" b="1" dirty="0" err="1" smtClean="0">
                <a:solidFill>
                  <a:srgbClr val="800000"/>
                </a:solidFill>
              </a:rPr>
              <a:t>Dayanand</a:t>
            </a:r>
            <a:r>
              <a:rPr lang="en-US" sz="2000" b="1" dirty="0" smtClean="0">
                <a:solidFill>
                  <a:srgbClr val="800000"/>
                </a:solidFill>
              </a:rPr>
              <a:t> </a:t>
            </a:r>
            <a:r>
              <a:rPr lang="en-US" sz="2000" b="1" dirty="0" err="1" smtClean="0">
                <a:solidFill>
                  <a:srgbClr val="800000"/>
                </a:solidFill>
              </a:rPr>
              <a:t>Saraswathi</a:t>
            </a:r>
            <a:r>
              <a:rPr lang="en-US" sz="2000" b="1" dirty="0" smtClean="0">
                <a:solidFill>
                  <a:srgbClr val="800000"/>
                </a:solidFill>
              </a:rPr>
              <a:t>)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‘Back to Vedas’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Reestablishing Vedic Social System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Stood for ‘Everything Indian’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Against 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800000"/>
                </a:solidFill>
              </a:rPr>
              <a:t>Idol Worship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800000"/>
                </a:solidFill>
              </a:rPr>
              <a:t>God incarnation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800000"/>
                </a:solidFill>
              </a:rPr>
              <a:t>Child Marriage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800000"/>
                </a:solidFill>
              </a:rPr>
              <a:t>Pilgrimages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800000"/>
                </a:solidFill>
              </a:rPr>
              <a:t>Polygamy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800000"/>
                </a:solidFill>
              </a:rPr>
              <a:t>Caste system</a:t>
            </a:r>
          </a:p>
          <a:p>
            <a:pPr lvl="1">
              <a:buFont typeface="Wingdings"/>
              <a:buChar char="Ø"/>
            </a:pPr>
            <a:endParaRPr lang="en-US" sz="1600" dirty="0">
              <a:solidFill>
                <a:srgbClr val="800000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Believing in one god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Purify Hinduism(</a:t>
            </a:r>
            <a:r>
              <a:rPr lang="en-US" sz="2000" dirty="0" err="1" smtClean="0">
                <a:solidFill>
                  <a:srgbClr val="800000"/>
                </a:solidFill>
              </a:rPr>
              <a:t>Suddhi</a:t>
            </a:r>
            <a:r>
              <a:rPr lang="en-US" sz="2000" dirty="0" smtClean="0">
                <a:solidFill>
                  <a:srgbClr val="800000"/>
                </a:solidFill>
              </a:rPr>
              <a:t> Movement)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 err="1" smtClean="0">
                <a:solidFill>
                  <a:srgbClr val="800000"/>
                </a:solidFill>
              </a:rPr>
              <a:t>Satyartha</a:t>
            </a: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 err="1" smtClean="0">
                <a:solidFill>
                  <a:srgbClr val="800000"/>
                </a:solidFill>
              </a:rPr>
              <a:t>Prakash</a:t>
            </a:r>
            <a:r>
              <a:rPr lang="en-US" sz="2000" dirty="0" smtClean="0">
                <a:solidFill>
                  <a:srgbClr val="800000"/>
                </a:solidFill>
              </a:rPr>
              <a:t>(Journal)</a:t>
            </a:r>
          </a:p>
          <a:p>
            <a:pPr>
              <a:buFont typeface="Wingdings"/>
              <a:buChar char="Ø"/>
            </a:pPr>
            <a:r>
              <a:rPr lang="en-US" sz="2000" dirty="0" err="1" smtClean="0">
                <a:solidFill>
                  <a:srgbClr val="800000"/>
                </a:solidFill>
              </a:rPr>
              <a:t>Dayanand</a:t>
            </a:r>
            <a:r>
              <a:rPr lang="en-US" sz="2000" dirty="0" smtClean="0">
                <a:solidFill>
                  <a:srgbClr val="800000"/>
                </a:solidFill>
              </a:rPr>
              <a:t>  Anglo Vedic Schools - 1886</a:t>
            </a:r>
          </a:p>
          <a:p>
            <a:pPr>
              <a:buFont typeface="Wingdings"/>
              <a:buChar char="Ø"/>
            </a:pPr>
            <a:endParaRPr lang="en-US" sz="2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1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008000"/>
                </a:solidFill>
              </a:rPr>
              <a:t>E). Theosophical Society (</a:t>
            </a:r>
            <a:r>
              <a:rPr lang="en-US" sz="2000" b="1" dirty="0">
                <a:solidFill>
                  <a:srgbClr val="008000"/>
                </a:solidFill>
              </a:rPr>
              <a:t>M</a:t>
            </a:r>
            <a:r>
              <a:rPr lang="en-US" sz="2000" b="1" dirty="0" smtClean="0">
                <a:solidFill>
                  <a:srgbClr val="008000"/>
                </a:solidFill>
              </a:rPr>
              <a:t>adame H.P. Blavatsky)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1875 – Madam Blavatsky and Colonel </a:t>
            </a:r>
            <a:r>
              <a:rPr lang="en-US" sz="2000" dirty="0" err="1" smtClean="0">
                <a:solidFill>
                  <a:srgbClr val="008000"/>
                </a:solidFill>
              </a:rPr>
              <a:t>Olcott</a:t>
            </a:r>
            <a:endParaRPr lang="en-US" sz="2000" dirty="0" smtClean="0">
              <a:solidFill>
                <a:srgbClr val="008000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‘Theo’ and ‘Sophia’ means God and Wisdom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‘Wisdom Concerning God’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Revivalist in nature</a:t>
            </a: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Branch in </a:t>
            </a:r>
            <a:r>
              <a:rPr lang="en-US" sz="2000" dirty="0" err="1" smtClean="0">
                <a:solidFill>
                  <a:srgbClr val="008000"/>
                </a:solidFill>
              </a:rPr>
              <a:t>Adayar</a:t>
            </a:r>
            <a:endParaRPr lang="en-US" sz="2000" dirty="0" smtClean="0">
              <a:solidFill>
                <a:srgbClr val="008000"/>
              </a:solidFill>
            </a:endParaRPr>
          </a:p>
          <a:p>
            <a:pPr>
              <a:buFont typeface="Wingdings"/>
              <a:buChar char="Ø"/>
            </a:pPr>
            <a:r>
              <a:rPr lang="en-US" sz="2000" dirty="0" smtClean="0">
                <a:solidFill>
                  <a:srgbClr val="008000"/>
                </a:solidFill>
              </a:rPr>
              <a:t>Aims 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8000"/>
                </a:solidFill>
              </a:rPr>
              <a:t>The development of National Spirit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8000"/>
                </a:solidFill>
              </a:rPr>
              <a:t>Education founded on Indian ideals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8000"/>
                </a:solidFill>
              </a:rPr>
              <a:t>Universal brother hood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8000"/>
                </a:solidFill>
              </a:rPr>
              <a:t>Faith in ancient doctrines were strengthened 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8000"/>
                </a:solidFill>
              </a:rPr>
              <a:t>Philosophies of Hinduism also strengthened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8000"/>
                </a:solidFill>
              </a:rPr>
              <a:t>Research on Hindu Scriptures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8000"/>
                </a:solidFill>
              </a:rPr>
              <a:t>Intellectual awakening 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8000"/>
                </a:solidFill>
              </a:rPr>
              <a:t>1898 -  Central Hindu  College (Banaras)</a:t>
            </a:r>
          </a:p>
          <a:p>
            <a:pPr lvl="1">
              <a:buFont typeface="Wingdings"/>
              <a:buChar char="Ø"/>
            </a:pPr>
            <a:r>
              <a:rPr lang="en-US" sz="1600" dirty="0" smtClean="0">
                <a:solidFill>
                  <a:srgbClr val="008000"/>
                </a:solidFill>
              </a:rPr>
              <a:t>1916 – Banaras Hindu University</a:t>
            </a:r>
            <a:endParaRPr lang="en-US" sz="1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50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1054</Words>
  <Application>Microsoft Office PowerPoint</Application>
  <PresentationFormat>On-screen Show (4:3)</PresentationFormat>
  <Paragraphs>220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MODULE-II SOCIAL AND POLITICAL CONSCIOUSNESS IN INDIA</vt:lpstr>
      <vt:lpstr>PowerPoint Presentation</vt:lpstr>
      <vt:lpstr>A). Brahmo Samaj – (Raja Ram Mohun Roy)</vt:lpstr>
      <vt:lpstr>PowerPoint Presentation</vt:lpstr>
      <vt:lpstr>B). Prarthana Samaj (Atmaram Pandurang)</vt:lpstr>
      <vt:lpstr>c). Ramakrishna Mission (Swami Vivekananda)</vt:lpstr>
      <vt:lpstr>PowerPoint Presentation</vt:lpstr>
      <vt:lpstr>D). Arya Samaj (Swami Dayanand Saraswathi)</vt:lpstr>
      <vt:lpstr>E). Theosophical Society (Madame H.P. Blavatsky)</vt:lpstr>
      <vt:lpstr>PowerPoint Presentation</vt:lpstr>
      <vt:lpstr>F). Aligarh Movement (Sir Sayyid Ahmed Khan)</vt:lpstr>
      <vt:lpstr>G). Jyothi Rao Phule</vt:lpstr>
      <vt:lpstr>PowerPoint Presentation</vt:lpstr>
      <vt:lpstr>H). Women’s Question</vt:lpstr>
      <vt:lpstr>2). Pandita Ramabhai Saraswathi</vt:lpstr>
      <vt:lpstr>PowerPoint Presentation</vt:lpstr>
      <vt:lpstr>I). Political Associations</vt:lpstr>
      <vt:lpstr>PowerPoint Presentation</vt:lpstr>
      <vt:lpstr>J). Indian National Congress (1885)</vt:lpstr>
      <vt:lpstr>Reasons for the growth of Nationalism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MODULE-II SOCIAL AND POLITICAL CONSCIOUSNESS IN INDIA</dc:title>
  <dc:creator>hp</dc:creator>
  <cp:lastModifiedBy>hp</cp:lastModifiedBy>
  <cp:revision>5</cp:revision>
  <dcterms:created xsi:type="dcterms:W3CDTF">2020-08-18T14:53:00Z</dcterms:created>
  <dcterms:modified xsi:type="dcterms:W3CDTF">2021-07-29T03:47:03Z</dcterms:modified>
</cp:coreProperties>
</file>